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Open Sans" panose="020B0606030504020204" pitchFamily="34" charset="0"/>
      <p:regular r:id="rId29"/>
      <p:bold r:id="rId30"/>
      <p:italic r:id="rId31"/>
      <p:boldItalic r:id="rId32"/>
    </p:embeddedFont>
    <p:embeddedFont>
      <p:font typeface="Open Sans ExtraBold" panose="020B0906030804020204" pitchFamily="34"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QsFneAVvudYf0AA5Xec6gQuUZ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 name="Google Shape;9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3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4" name="Google Shape;54;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4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7" name="Google Shape;57;p4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8" name="Google Shape;5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3 Normal">
  <p:cSld name="03 Normal">
    <p:spTree>
      <p:nvGrpSpPr>
        <p:cNvPr id="1" name="Shape 13"/>
        <p:cNvGrpSpPr/>
        <p:nvPr/>
      </p:nvGrpSpPr>
      <p:grpSpPr>
        <a:xfrm>
          <a:off x="0" y="0"/>
          <a:ext cx="0" cy="0"/>
          <a:chOff x="0" y="0"/>
          <a:chExt cx="0" cy="0"/>
        </a:xfrm>
      </p:grpSpPr>
      <p:sp>
        <p:nvSpPr>
          <p:cNvPr id="14" name="Google Shape;14;p30"/>
          <p:cNvSpPr/>
          <p:nvPr/>
        </p:nvSpPr>
        <p:spPr>
          <a:xfrm>
            <a:off x="304850" y="384125"/>
            <a:ext cx="1259100" cy="36000"/>
          </a:xfrm>
          <a:prstGeom prst="rect">
            <a:avLst/>
          </a:prstGeom>
          <a:solidFill>
            <a:srgbClr val="00A8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0"/>
          <p:cNvSpPr/>
          <p:nvPr/>
        </p:nvSpPr>
        <p:spPr>
          <a:xfrm>
            <a:off x="0" y="4686000"/>
            <a:ext cx="9144000" cy="457500"/>
          </a:xfrm>
          <a:prstGeom prst="rect">
            <a:avLst/>
          </a:prstGeom>
          <a:solidFill>
            <a:srgbClr val="002E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0"/>
          <p:cNvSpPr/>
          <p:nvPr/>
        </p:nvSpPr>
        <p:spPr>
          <a:xfrm>
            <a:off x="8968150" y="4686025"/>
            <a:ext cx="175800" cy="457500"/>
          </a:xfrm>
          <a:prstGeom prst="rect">
            <a:avLst/>
          </a:prstGeom>
          <a:solidFill>
            <a:srgbClr val="00A8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0"/>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2400"/>
              <a:buFont typeface="Arial"/>
              <a:buNone/>
              <a:defRPr sz="2400" b="0" i="0" u="none" strike="noStrike" cap="none">
                <a:solidFill>
                  <a:srgbClr val="002E4C"/>
                </a:solidFill>
                <a:latin typeface="Open Sans ExtraBold"/>
                <a:ea typeface="Open Sans ExtraBold"/>
                <a:cs typeface="Open Sans ExtraBold"/>
                <a:sym typeface="Open Sans ExtraBold"/>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30"/>
          <p:cNvSpPr txBox="1">
            <a:spLocks noGrp="1"/>
          </p:cNvSpPr>
          <p:nvPr>
            <p:ph type="subTitle" idx="1"/>
          </p:nvPr>
        </p:nvSpPr>
        <p:spPr>
          <a:xfrm>
            <a:off x="795250" y="1005250"/>
            <a:ext cx="7857300" cy="4575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Clr>
                <a:srgbClr val="000000"/>
              </a:buClr>
              <a:buSzPts val="2000"/>
              <a:buFont typeface="Arial"/>
              <a:buNone/>
              <a:defRPr sz="2000" b="1" i="0" u="none" strike="noStrike" cap="none">
                <a:solidFill>
                  <a:srgbClr val="002E4C"/>
                </a:solidFill>
                <a:latin typeface="Open Sans"/>
                <a:ea typeface="Open Sans"/>
                <a:cs typeface="Open Sans"/>
                <a:sym typeface="Open Sans"/>
              </a:defRPr>
            </a:lvl1pPr>
            <a:lvl2pPr marR="0" lvl="1"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30"/>
          <p:cNvSpPr txBox="1">
            <a:spLocks noGrp="1"/>
          </p:cNvSpPr>
          <p:nvPr>
            <p:ph type="body" idx="2"/>
          </p:nvPr>
        </p:nvSpPr>
        <p:spPr>
          <a:xfrm>
            <a:off x="795250" y="1733550"/>
            <a:ext cx="7857300" cy="2457600"/>
          </a:xfrm>
          <a:prstGeom prst="rect">
            <a:avLst/>
          </a:prstGeom>
          <a:noFill/>
          <a:ln>
            <a:noFill/>
          </a:ln>
        </p:spPr>
        <p:txBody>
          <a:bodyPr spcFirstLastPara="1" wrap="square" lIns="91425" tIns="91425" rIns="91425" bIns="91425" anchor="t" anchorCtr="0">
            <a:noAutofit/>
          </a:bodyPr>
          <a:lstStyle>
            <a:lvl1pPr marL="457200" marR="0" lvl="0" indent="-330200" algn="l">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1pPr>
            <a:lvl2pPr marL="914400" marR="0" lvl="1" indent="-330200" algn="l">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2pPr>
            <a:lvl3pPr marL="1371600" marR="0" lvl="2" indent="-330200" algn="l">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3pPr>
            <a:lvl4pPr marL="1828800" marR="0" lvl="3" indent="-330200" algn="l">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4pPr>
            <a:lvl5pPr marL="2286000" marR="0" lvl="4" indent="-330200" algn="l">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5pPr>
            <a:lvl6pPr marL="2743200" marR="0" lvl="5" indent="-330200" algn="l">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6pPr>
            <a:lvl7pPr marL="3200400" marR="0" lvl="6" indent="-330200" algn="l">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7pPr>
            <a:lvl8pPr marL="3657600" marR="0" lvl="7" indent="-330200" algn="l">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8pPr>
            <a:lvl9pPr marL="4114800" marR="0" lvl="8" indent="-330200" algn="l">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9pPr>
          </a:lstStyle>
          <a:p>
            <a:endParaRPr/>
          </a:p>
        </p:txBody>
      </p:sp>
      <p:pic>
        <p:nvPicPr>
          <p:cNvPr id="20" name="Google Shape;20;p30"/>
          <p:cNvPicPr preferRelativeResize="0"/>
          <p:nvPr/>
        </p:nvPicPr>
        <p:blipFill rotWithShape="1">
          <a:blip r:embed="rId2">
            <a:alphaModFix/>
          </a:blip>
          <a:srcRect/>
          <a:stretch/>
        </p:blipFill>
        <p:spPr>
          <a:xfrm>
            <a:off x="7975075" y="4641000"/>
            <a:ext cx="598474" cy="5414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3" name="Google Shape;33;p3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3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 name="Google Shape;3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3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1" name="Google Shape;41;p3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2" name="Google Shape;42;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3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5" name="Google Shape;45;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3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9" name="Google Shape;49;p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3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1" name="Google Shape;5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tags/default.as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 descr="HTML. Lenguaje de Marcas de Hipertexto, definicion - Digital Cubik"/>
          <p:cNvPicPr preferRelativeResize="0"/>
          <p:nvPr/>
        </p:nvPicPr>
        <p:blipFill rotWithShape="1">
          <a:blip r:embed="rId3">
            <a:alphaModFix/>
          </a:blip>
          <a:srcRect l="8641" r="10491"/>
          <a:stretch/>
        </p:blipFill>
        <p:spPr>
          <a:xfrm>
            <a:off x="0" y="0"/>
            <a:ext cx="5656881" cy="5143500"/>
          </a:xfrm>
          <a:prstGeom prst="rect">
            <a:avLst/>
          </a:prstGeom>
          <a:noFill/>
          <a:ln>
            <a:noFill/>
          </a:ln>
        </p:spPr>
      </p:pic>
      <p:sp>
        <p:nvSpPr>
          <p:cNvPr id="67" name="Google Shape;67;p1"/>
          <p:cNvSpPr txBox="1"/>
          <p:nvPr/>
        </p:nvSpPr>
        <p:spPr>
          <a:xfrm>
            <a:off x="5656881" y="300660"/>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a:solidFill>
                  <a:srgbClr val="002E4C"/>
                </a:solidFill>
                <a:latin typeface="Open Sans ExtraBold"/>
                <a:ea typeface="Open Sans ExtraBold"/>
                <a:cs typeface="Open Sans ExtraBold"/>
                <a:sym typeface="Open Sans ExtraBold"/>
              </a:rPr>
              <a:t>Lenguajes de marcas</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68" name="Google Shape;68;p1"/>
          <p:cNvSpPr txBox="1"/>
          <p:nvPr/>
        </p:nvSpPr>
        <p:spPr>
          <a:xfrm>
            <a:off x="5656881" y="1343281"/>
            <a:ext cx="3363133" cy="63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1" i="0" u="none" strike="noStrike" cap="none">
                <a:solidFill>
                  <a:srgbClr val="002E4C"/>
                </a:solidFill>
                <a:latin typeface="Open Sans"/>
                <a:ea typeface="Open Sans"/>
                <a:cs typeface="Open Sans"/>
                <a:sym typeface="Open Sans"/>
              </a:rPr>
              <a:t>TEMA 4. Identificación de etiquetas y atributos  </a:t>
            </a:r>
            <a:endParaRPr sz="2000" b="1" i="0" u="none" strike="noStrike" cap="none">
              <a:solidFill>
                <a:srgbClr val="002E4C"/>
              </a:solidFill>
              <a:latin typeface="Open Sans"/>
              <a:ea typeface="Open Sans"/>
              <a:cs typeface="Open Sans"/>
              <a:sym typeface="Open Sans"/>
            </a:endParaRPr>
          </a:p>
        </p:txBody>
      </p:sp>
      <p:cxnSp>
        <p:nvCxnSpPr>
          <p:cNvPr id="69" name="Google Shape;69;p1"/>
          <p:cNvCxnSpPr/>
          <p:nvPr/>
        </p:nvCxnSpPr>
        <p:spPr>
          <a:xfrm>
            <a:off x="3760600" y="881950"/>
            <a:ext cx="1368900" cy="7200"/>
          </a:xfrm>
          <a:prstGeom prst="straightConnector1">
            <a:avLst/>
          </a:prstGeom>
          <a:noFill/>
          <a:ln w="76200" cap="flat" cmpd="sng">
            <a:solidFill>
              <a:schemeClr val="accent5"/>
            </a:solidFill>
            <a:prstDash val="solid"/>
            <a:round/>
            <a:headEnd type="none" w="sm" len="sm"/>
            <a:tailEnd type="none" w="sm" len="sm"/>
          </a:ln>
        </p:spPr>
      </p:cxnSp>
      <p:pic>
        <p:nvPicPr>
          <p:cNvPr id="1026" name="Picture 2" descr="ADA ITS - Instituto Tecnológico Superior ADA ITS">
            <a:extLst>
              <a:ext uri="{FF2B5EF4-FFF2-40B4-BE49-F238E27FC236}">
                <a16:creationId xmlns:a16="http://schemas.microsoft.com/office/drawing/2014/main" id="{50281523-BF0D-B207-1AD3-2AE56AAD8D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609" y="4315711"/>
            <a:ext cx="2138916" cy="6523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Comentario</a:t>
            </a:r>
            <a:endParaRPr sz="2700"/>
          </a:p>
        </p:txBody>
      </p:sp>
      <p:sp>
        <p:nvSpPr>
          <p:cNvPr id="137" name="Google Shape;137;p10"/>
          <p:cNvSpPr txBox="1"/>
          <p:nvPr/>
        </p:nvSpPr>
        <p:spPr>
          <a:xfrm>
            <a:off x="408803" y="812814"/>
            <a:ext cx="863019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&lt;small&gt;</a:t>
            </a:r>
            <a:endParaRPr/>
          </a:p>
          <a:p>
            <a:pPr marL="0" marR="0" lvl="0" indent="-88900" algn="l"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se utiliza para indicar información que es secundaria y, por lo tanto, se suele mostrar en letra más pequeña en comparación al resto del párrafo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8" name="Google Shape;138;p10"/>
          <p:cNvPicPr preferRelativeResize="0"/>
          <p:nvPr/>
        </p:nvPicPr>
        <p:blipFill rotWithShape="1">
          <a:blip r:embed="rId3">
            <a:alphaModFix/>
          </a:blip>
          <a:srcRect/>
          <a:stretch/>
        </p:blipFill>
        <p:spPr>
          <a:xfrm>
            <a:off x="685800" y="1901169"/>
            <a:ext cx="7772400" cy="1943100"/>
          </a:xfrm>
          <a:prstGeom prst="rect">
            <a:avLst/>
          </a:prstGeom>
          <a:noFill/>
          <a:ln>
            <a:noFill/>
          </a:ln>
        </p:spPr>
      </p:pic>
      <p:sp>
        <p:nvSpPr>
          <p:cNvPr id="2" name="Rectángulo 1">
            <a:extLst>
              <a:ext uri="{FF2B5EF4-FFF2-40B4-BE49-F238E27FC236}">
                <a16:creationId xmlns:a16="http://schemas.microsoft.com/office/drawing/2014/main" id="{E1033FF0-411E-FC9A-5D97-736D68A2630A}"/>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1"/>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Resaltado</a:t>
            </a:r>
            <a:endParaRPr sz="2700"/>
          </a:p>
        </p:txBody>
      </p:sp>
      <p:sp>
        <p:nvSpPr>
          <p:cNvPr id="144" name="Google Shape;144;p11"/>
          <p:cNvSpPr txBox="1"/>
          <p:nvPr/>
        </p:nvSpPr>
        <p:spPr>
          <a:xfrm>
            <a:off x="408803" y="812814"/>
            <a:ext cx="863019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&lt;mark&gt;</a:t>
            </a:r>
            <a:endParaRPr/>
          </a:p>
          <a:p>
            <a:pPr marL="0" marR="0" lvl="0" indent="-88900" algn="l"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 Nos va a permitir resaltar un texto que originalmente no lo estaba. El efecto es igual que si usáramos </a:t>
            </a:r>
            <a:endParaRPr/>
          </a:p>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un rotulador fluorescente para marcar una parte del contenido. Se suele marcar en amarillo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45" name="Google Shape;145;p11"/>
          <p:cNvPicPr preferRelativeResize="0"/>
          <p:nvPr/>
        </p:nvPicPr>
        <p:blipFill rotWithShape="1">
          <a:blip r:embed="rId3">
            <a:alphaModFix/>
          </a:blip>
          <a:srcRect/>
          <a:stretch/>
        </p:blipFill>
        <p:spPr>
          <a:xfrm>
            <a:off x="685800" y="2068869"/>
            <a:ext cx="7772400" cy="2161698"/>
          </a:xfrm>
          <a:prstGeom prst="rect">
            <a:avLst/>
          </a:prstGeom>
          <a:noFill/>
          <a:ln>
            <a:noFill/>
          </a:ln>
        </p:spPr>
      </p:pic>
      <p:sp>
        <p:nvSpPr>
          <p:cNvPr id="2" name="Rectángulo 1">
            <a:extLst>
              <a:ext uri="{FF2B5EF4-FFF2-40B4-BE49-F238E27FC236}">
                <a16:creationId xmlns:a16="http://schemas.microsoft.com/office/drawing/2014/main" id="{C5660B7D-D555-5776-6AA7-893DA423CD40}"/>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2"/>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Resaltado</a:t>
            </a:r>
            <a:endParaRPr sz="2700"/>
          </a:p>
        </p:txBody>
      </p:sp>
      <p:sp>
        <p:nvSpPr>
          <p:cNvPr id="151" name="Google Shape;151;p12"/>
          <p:cNvSpPr txBox="1"/>
          <p:nvPr/>
        </p:nvSpPr>
        <p:spPr>
          <a:xfrm>
            <a:off x="408803" y="812814"/>
            <a:ext cx="8630194" cy="2462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88900" algn="l"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Las etiquetas de texto comentadas en este tema son aquellas que se utilizan de forma frecuente, pero existen otras menos usadas como: &lt;cite&gt;,&lt;q&gt;,&lt;dfn&gt;,&lt;abbr&gt;,&lt;time&gt;,&lt;kbd&gt;, y algunas más que puedes consultar en el siguiente enlace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265999"/>
              </a:solidFill>
              <a:latin typeface="Arial"/>
              <a:ea typeface="Arial"/>
              <a:cs typeface="Arial"/>
              <a:sym typeface="Arial"/>
            </a:endParaRPr>
          </a:p>
          <a:p>
            <a:pPr marL="0" marR="0" lvl="0" indent="0" algn="l" rtl="0">
              <a:lnSpc>
                <a:spcPct val="100000"/>
              </a:lnSpc>
              <a:spcBef>
                <a:spcPts val="0"/>
              </a:spcBef>
              <a:spcAft>
                <a:spcPts val="0"/>
              </a:spcAft>
              <a:buNone/>
            </a:pPr>
            <a:r>
              <a:rPr lang="es-ES" sz="1400" b="0" i="0" u="sng" strike="noStrike" cap="none">
                <a:solidFill>
                  <a:srgbClr val="265999"/>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https://www.w3schools.com/tags/default.asp</a:t>
            </a:r>
            <a:endParaRPr sz="1400" b="0" i="0" u="none" strike="noStrike" cap="none">
              <a:solidFill>
                <a:srgbClr val="265999"/>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265999"/>
              </a:solidFill>
              <a:latin typeface="Arial"/>
              <a:ea typeface="Arial"/>
              <a:cs typeface="Arial"/>
              <a:sym typeface="Arial"/>
            </a:endParaRPr>
          </a:p>
          <a:p>
            <a:pPr marL="0" marR="0" lvl="0" indent="0" algn="l" rtl="0">
              <a:lnSpc>
                <a:spcPct val="100000"/>
              </a:lnSpc>
              <a:spcBef>
                <a:spcPts val="0"/>
              </a:spcBef>
              <a:spcAft>
                <a:spcPts val="0"/>
              </a:spcAft>
              <a:buNone/>
            </a:pPr>
            <a:r>
              <a:rPr lang="es-ES" sz="1400" b="0" i="0" u="none" strike="noStrike" cap="none">
                <a:solidFill>
                  <a:srgbClr val="265999"/>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 name="Rectángulo 1">
            <a:extLst>
              <a:ext uri="{FF2B5EF4-FFF2-40B4-BE49-F238E27FC236}">
                <a16:creationId xmlns:a16="http://schemas.microsoft.com/office/drawing/2014/main" id="{EBC39CF8-6805-325A-3872-D2774E689D4B}"/>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13"/>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3"/>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3"/>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160" name="Google Shape;160;p13"/>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2" name="Picture 2" descr="ADA ITS - Instituto Tecnológico Superior ADA ITS">
            <a:extLst>
              <a:ext uri="{FF2B5EF4-FFF2-40B4-BE49-F238E27FC236}">
                <a16:creationId xmlns:a16="http://schemas.microsoft.com/office/drawing/2014/main" id="{8A057B96-82BC-39B4-F938-9119F4269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4"/>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3</a:t>
            </a:r>
            <a:r>
              <a:rPr lang="es-ES" sz="2800" b="1">
                <a:solidFill>
                  <a:srgbClr val="002E4C"/>
                </a:solidFill>
                <a:latin typeface="Open Sans ExtraBold"/>
                <a:ea typeface="Open Sans ExtraBold"/>
                <a:cs typeface="Open Sans ExtraBold"/>
                <a:sym typeface="Open Sans ExtraBold"/>
              </a:rPr>
              <a:t>. Enlaces</a:t>
            </a:r>
            <a:endParaRPr sz="2700"/>
          </a:p>
        </p:txBody>
      </p:sp>
      <p:sp>
        <p:nvSpPr>
          <p:cNvPr id="166" name="Google Shape;166;p14"/>
          <p:cNvSpPr txBox="1"/>
          <p:nvPr/>
        </p:nvSpPr>
        <p:spPr>
          <a:xfrm>
            <a:off x="642938" y="964025"/>
            <a:ext cx="824800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&lt;a&gt;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67" name="Google Shape;167;p14"/>
          <p:cNvPicPr preferRelativeResize="0"/>
          <p:nvPr/>
        </p:nvPicPr>
        <p:blipFill rotWithShape="1">
          <a:blip r:embed="rId3">
            <a:alphaModFix/>
          </a:blip>
          <a:srcRect/>
          <a:stretch/>
        </p:blipFill>
        <p:spPr>
          <a:xfrm>
            <a:off x="1118543" y="964025"/>
            <a:ext cx="7772400" cy="2046356"/>
          </a:xfrm>
          <a:prstGeom prst="rect">
            <a:avLst/>
          </a:prstGeom>
          <a:noFill/>
          <a:ln>
            <a:noFill/>
          </a:ln>
        </p:spPr>
      </p:pic>
      <p:pic>
        <p:nvPicPr>
          <p:cNvPr id="168" name="Google Shape;168;p14"/>
          <p:cNvPicPr preferRelativeResize="0"/>
          <p:nvPr/>
        </p:nvPicPr>
        <p:blipFill rotWithShape="1">
          <a:blip r:embed="rId4">
            <a:alphaModFix/>
          </a:blip>
          <a:srcRect/>
          <a:stretch/>
        </p:blipFill>
        <p:spPr>
          <a:xfrm>
            <a:off x="4336454" y="2890105"/>
            <a:ext cx="4554489" cy="1532302"/>
          </a:xfrm>
          <a:prstGeom prst="rect">
            <a:avLst/>
          </a:prstGeom>
          <a:noFill/>
          <a:ln>
            <a:noFill/>
          </a:ln>
        </p:spPr>
      </p:pic>
      <p:sp>
        <p:nvSpPr>
          <p:cNvPr id="2" name="Rectángulo 1">
            <a:extLst>
              <a:ext uri="{FF2B5EF4-FFF2-40B4-BE49-F238E27FC236}">
                <a16:creationId xmlns:a16="http://schemas.microsoft.com/office/drawing/2014/main" id="{49709CC9-789F-05D4-A4ED-325804F15E1D}"/>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3</a:t>
            </a:r>
            <a:r>
              <a:rPr lang="es-ES" sz="2800" b="1">
                <a:solidFill>
                  <a:srgbClr val="002E4C"/>
                </a:solidFill>
                <a:latin typeface="Open Sans ExtraBold"/>
                <a:ea typeface="Open Sans ExtraBold"/>
                <a:cs typeface="Open Sans ExtraBold"/>
                <a:sym typeface="Open Sans ExtraBold"/>
              </a:rPr>
              <a:t>. Enlaces. (Destinos)</a:t>
            </a:r>
            <a:endParaRPr sz="2700"/>
          </a:p>
        </p:txBody>
      </p:sp>
      <p:sp>
        <p:nvSpPr>
          <p:cNvPr id="174" name="Google Shape;174;p15"/>
          <p:cNvSpPr txBox="1"/>
          <p:nvPr/>
        </p:nvSpPr>
        <p:spPr>
          <a:xfrm>
            <a:off x="642938" y="964025"/>
            <a:ext cx="8248005" cy="21236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Cuando direcciona a un </a:t>
            </a:r>
            <a:r>
              <a:rPr lang="es-ES" sz="1200" b="1" i="0" u="none" strike="noStrike" cap="none">
                <a:solidFill>
                  <a:srgbClr val="000000"/>
                </a:solidFill>
                <a:latin typeface="Arial"/>
                <a:ea typeface="Arial"/>
                <a:cs typeface="Arial"/>
                <a:sym typeface="Arial"/>
              </a:rPr>
              <a:t>archivo</a:t>
            </a:r>
            <a:r>
              <a:rPr lang="es-ES" sz="1200" b="0" i="0" u="none" strike="noStrike" cap="none">
                <a:solidFill>
                  <a:srgbClr val="000000"/>
                </a:solidFill>
                <a:latin typeface="Arial"/>
                <a:ea typeface="Arial"/>
                <a:cs typeface="Arial"/>
                <a:sym typeface="Arial"/>
              </a:rPr>
              <a:t>, el navegador nos preguntará si lo debe descargar o si lo debe mostrar. En caso de que se trate de un </a:t>
            </a:r>
            <a:r>
              <a:rPr lang="es-ES" sz="1200" b="1" i="0" u="none" strike="noStrike" cap="none">
                <a:solidFill>
                  <a:srgbClr val="000000"/>
                </a:solidFill>
                <a:latin typeface="Arial"/>
                <a:ea typeface="Arial"/>
                <a:cs typeface="Arial"/>
                <a:sym typeface="Arial"/>
              </a:rPr>
              <a:t>directorio</a:t>
            </a:r>
            <a:r>
              <a:rPr lang="es-ES" sz="1200" b="0" i="0" u="none" strike="noStrike" cap="none">
                <a:solidFill>
                  <a:srgbClr val="000000"/>
                </a:solidFill>
                <a:latin typeface="Arial"/>
                <a:ea typeface="Arial"/>
                <a:cs typeface="Arial"/>
                <a:sym typeface="Arial"/>
              </a:rPr>
              <a:t>, dependerá́ de la configuración del servidor, y nos mostrará su contenido o nos pedirá credenciales de acceso. Sin embargo, el destino más frecuente son </a:t>
            </a:r>
            <a:r>
              <a:rPr lang="es-ES" sz="1200" b="1" i="0" u="none" strike="noStrike" cap="none">
                <a:solidFill>
                  <a:srgbClr val="000000"/>
                </a:solidFill>
                <a:latin typeface="Arial"/>
                <a:ea typeface="Arial"/>
                <a:cs typeface="Arial"/>
                <a:sym typeface="Arial"/>
              </a:rPr>
              <a:t>referencias </a:t>
            </a:r>
            <a:r>
              <a:rPr lang="es-ES" sz="1200" b="0" i="0" u="none" strike="noStrike" cap="none">
                <a:solidFill>
                  <a:srgbClr val="000000"/>
                </a:solidFill>
                <a:latin typeface="Arial"/>
                <a:ea typeface="Arial"/>
                <a:cs typeface="Arial"/>
                <a:sym typeface="Arial"/>
              </a:rPr>
              <a:t>tanto de la propia página web como de otras páginas web de Internet. </a:t>
            </a:r>
            <a:endParaRPr/>
          </a:p>
          <a:p>
            <a:pPr marL="0" marR="0" lvl="0" indent="0" algn="just"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Cuando queremos acceder a un determinado contenido en la página web, debemos identificar primero ese elemento </a:t>
            </a:r>
            <a:r>
              <a:rPr lang="es-ES" sz="1200" b="1" i="0" u="none" strike="noStrike" cap="none">
                <a:solidFill>
                  <a:srgbClr val="000000"/>
                </a:solidFill>
                <a:latin typeface="Arial"/>
                <a:ea typeface="Arial"/>
                <a:cs typeface="Arial"/>
                <a:sym typeface="Arial"/>
              </a:rPr>
              <a:t>HTML con el atributo id para</a:t>
            </a:r>
            <a:r>
              <a:rPr lang="es-ES" sz="1200" b="0" i="0" u="none" strike="noStrike" cap="none">
                <a:solidFill>
                  <a:srgbClr val="000000"/>
                </a:solidFill>
                <a:latin typeface="Arial"/>
                <a:ea typeface="Arial"/>
                <a:cs typeface="Arial"/>
                <a:sym typeface="Arial"/>
              </a:rPr>
              <a:t>, posteriormente, indicar esa referencia en el </a:t>
            </a:r>
            <a:r>
              <a:rPr lang="es-ES" sz="1200" b="1" i="0" u="none" strike="noStrike" cap="none">
                <a:solidFill>
                  <a:srgbClr val="000000"/>
                </a:solidFill>
                <a:latin typeface="Arial"/>
                <a:ea typeface="Arial"/>
                <a:cs typeface="Arial"/>
                <a:sym typeface="Arial"/>
              </a:rPr>
              <a:t>href </a:t>
            </a:r>
            <a:r>
              <a:rPr lang="es-ES" sz="1200" b="0" i="0" u="none" strike="noStrike" cap="none">
                <a:solidFill>
                  <a:srgbClr val="000000"/>
                </a:solidFill>
                <a:latin typeface="Arial"/>
                <a:ea typeface="Arial"/>
                <a:cs typeface="Arial"/>
                <a:sym typeface="Arial"/>
              </a:rPr>
              <a:t>del enlace. La referencia en href hay que indicarla con el carácter </a:t>
            </a:r>
            <a:r>
              <a:rPr lang="es-ES" sz="1200" b="1" i="0" u="none" strike="noStrike" cap="none">
                <a:solidFill>
                  <a:srgbClr val="000000"/>
                </a:solidFill>
                <a:latin typeface="Arial"/>
                <a:ea typeface="Arial"/>
                <a:cs typeface="Arial"/>
                <a:sym typeface="Arial"/>
              </a:rPr>
              <a:t>almohadilla (#) </a:t>
            </a:r>
            <a:r>
              <a:rPr lang="es-ES" sz="1200" b="0" i="0" u="none" strike="noStrike" cap="none">
                <a:solidFill>
                  <a:srgbClr val="000000"/>
                </a:solidFill>
                <a:latin typeface="Arial"/>
                <a:ea typeface="Arial"/>
                <a:cs typeface="Arial"/>
                <a:sym typeface="Arial"/>
              </a:rPr>
              <a:t>junto con el </a:t>
            </a:r>
            <a:r>
              <a:rPr lang="es-ES" sz="1200" b="1" i="0" u="none" strike="noStrike" cap="none">
                <a:solidFill>
                  <a:srgbClr val="000000"/>
                </a:solidFill>
                <a:latin typeface="Arial"/>
                <a:ea typeface="Arial"/>
                <a:cs typeface="Arial"/>
                <a:sym typeface="Arial"/>
              </a:rPr>
              <a:t>id</a:t>
            </a:r>
            <a:r>
              <a:rPr lang="es-ES" sz="1200" b="0" i="0" u="none" strike="noStrike" cap="none">
                <a:solidFill>
                  <a:srgbClr val="000000"/>
                </a:solidFill>
                <a:latin typeface="Arial"/>
                <a:ea typeface="Arial"/>
                <a:cs typeface="Arial"/>
                <a:sym typeface="Arial"/>
              </a:rPr>
              <a:t> del elemento al que quiero acceder. Cuando se pulse en ese enlace, la página hará el scroll necesario hasta visualizar el elemento referenciad </a:t>
            </a: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175" name="Google Shape;175;p15"/>
          <p:cNvPicPr preferRelativeResize="0"/>
          <p:nvPr/>
        </p:nvPicPr>
        <p:blipFill rotWithShape="1">
          <a:blip r:embed="rId3">
            <a:alphaModFix/>
          </a:blip>
          <a:srcRect/>
          <a:stretch/>
        </p:blipFill>
        <p:spPr>
          <a:xfrm>
            <a:off x="642938" y="2702429"/>
            <a:ext cx="7772400" cy="1806072"/>
          </a:xfrm>
          <a:prstGeom prst="rect">
            <a:avLst/>
          </a:prstGeom>
          <a:noFill/>
          <a:ln>
            <a:noFill/>
          </a:ln>
        </p:spPr>
      </p:pic>
      <p:sp>
        <p:nvSpPr>
          <p:cNvPr id="2" name="Rectángulo 1">
            <a:extLst>
              <a:ext uri="{FF2B5EF4-FFF2-40B4-BE49-F238E27FC236}">
                <a16:creationId xmlns:a16="http://schemas.microsoft.com/office/drawing/2014/main" id="{9F2D21DF-F597-CD25-89E0-7F784D658F21}"/>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6"/>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3</a:t>
            </a:r>
            <a:r>
              <a:rPr lang="es-ES" sz="2800" b="1">
                <a:solidFill>
                  <a:srgbClr val="002E4C"/>
                </a:solidFill>
                <a:latin typeface="Open Sans ExtraBold"/>
                <a:ea typeface="Open Sans ExtraBold"/>
                <a:cs typeface="Open Sans ExtraBold"/>
                <a:sym typeface="Open Sans ExtraBold"/>
              </a:rPr>
              <a:t>. Enlaces. </a:t>
            </a:r>
            <a:r>
              <a:rPr lang="es-ES" sz="2800" b="1">
                <a:latin typeface="Open Sans ExtraBold"/>
                <a:ea typeface="Open Sans ExtraBold"/>
                <a:cs typeface="Open Sans ExtraBold"/>
                <a:sym typeface="Open Sans ExtraBold"/>
              </a:rPr>
              <a:t>Target</a:t>
            </a:r>
            <a:endParaRPr sz="2700"/>
          </a:p>
        </p:txBody>
      </p:sp>
      <p:sp>
        <p:nvSpPr>
          <p:cNvPr id="181" name="Google Shape;181;p16"/>
          <p:cNvSpPr txBox="1"/>
          <p:nvPr/>
        </p:nvSpPr>
        <p:spPr>
          <a:xfrm>
            <a:off x="642938" y="964025"/>
            <a:ext cx="8248005" cy="36625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Con este atributo vamos a indicar cómo debe abrirse un determinado enlace. Podremos indicarle que se abra en la propia pestaña del navegador o en otra, entre otras opciones. Los posibles valores de este atributo son: </a:t>
            </a:r>
            <a:endParaRPr/>
          </a:p>
          <a:p>
            <a:pPr marL="0" marR="0" lvl="0" indent="0" algn="just"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rgbClr val="000000"/>
              </a:buClr>
              <a:buSzPts val="1800"/>
              <a:buFont typeface="Arial"/>
              <a:buChar char="•"/>
            </a:pPr>
            <a:r>
              <a:rPr lang="es-ES" sz="1800" b="1" i="0" u="none" strike="noStrike" cap="none">
                <a:solidFill>
                  <a:srgbClr val="000000"/>
                </a:solidFill>
                <a:latin typeface="Arial"/>
                <a:ea typeface="Arial"/>
                <a:cs typeface="Arial"/>
                <a:sym typeface="Arial"/>
              </a:rPr>
              <a:t>_blank: </a:t>
            </a:r>
            <a:r>
              <a:rPr lang="es-ES" sz="1800" b="0" i="0" u="none" strike="noStrike" cap="none">
                <a:solidFill>
                  <a:srgbClr val="000000"/>
                </a:solidFill>
                <a:latin typeface="Arial"/>
                <a:ea typeface="Arial"/>
                <a:cs typeface="Arial"/>
                <a:sym typeface="Arial"/>
              </a:rPr>
              <a:t>el contenido se abre en una pestaña nueva del navegador. </a:t>
            </a:r>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rgbClr val="000000"/>
              </a:buClr>
              <a:buSzPts val="1800"/>
              <a:buFont typeface="Arial"/>
              <a:buChar char="•"/>
            </a:pPr>
            <a:r>
              <a:rPr lang="es-ES" sz="1800" b="1" i="0" u="none" strike="noStrike" cap="none">
                <a:solidFill>
                  <a:srgbClr val="000000"/>
                </a:solidFill>
                <a:latin typeface="Arial"/>
                <a:ea typeface="Arial"/>
                <a:cs typeface="Arial"/>
                <a:sym typeface="Arial"/>
              </a:rPr>
              <a:t>_self: </a:t>
            </a:r>
            <a:r>
              <a:rPr lang="es-ES" sz="1800" b="0" i="0" u="none" strike="noStrike" cap="none">
                <a:solidFill>
                  <a:srgbClr val="000000"/>
                </a:solidFill>
                <a:latin typeface="Arial"/>
                <a:ea typeface="Arial"/>
                <a:cs typeface="Arial"/>
                <a:sym typeface="Arial"/>
              </a:rPr>
              <a:t>el contenido se abre en la misma pestaña. Por lo tanto, se quita el contenido actual para mostrar el nuevo. Puede que esto no nos interese cuando queramos que la web inicial permanezca en la ventana del navegador. </a:t>
            </a:r>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rgbClr val="000000"/>
              </a:buClr>
              <a:buSzPts val="1800"/>
              <a:buFont typeface="Arial"/>
              <a:buChar char="•"/>
            </a:pPr>
            <a:r>
              <a:rPr lang="es-ES" sz="1800" b="1" i="0" u="none" strike="noStrike" cap="none">
                <a:solidFill>
                  <a:srgbClr val="000000"/>
                </a:solidFill>
                <a:latin typeface="Arial"/>
                <a:ea typeface="Arial"/>
                <a:cs typeface="Arial"/>
                <a:sym typeface="Arial"/>
              </a:rPr>
              <a:t>_parent: </a:t>
            </a:r>
            <a:r>
              <a:rPr lang="es-ES" sz="1800" b="0" i="0" u="none" strike="noStrike" cap="none">
                <a:solidFill>
                  <a:srgbClr val="000000"/>
                </a:solidFill>
                <a:latin typeface="Arial"/>
                <a:ea typeface="Arial"/>
                <a:cs typeface="Arial"/>
                <a:sym typeface="Arial"/>
              </a:rPr>
              <a:t>el contenido se abre en un elemento superior al actual. </a:t>
            </a:r>
            <a:endParaRPr/>
          </a:p>
          <a:p>
            <a:pPr marL="0" marR="0" lvl="0" indent="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rgbClr val="000000"/>
              </a:buClr>
              <a:buSzPts val="1800"/>
              <a:buFont typeface="Arial"/>
              <a:buChar char="•"/>
            </a:pPr>
            <a:r>
              <a:rPr lang="es-ES" sz="1800" b="1" i="0" u="none" strike="noStrike" cap="none">
                <a:solidFill>
                  <a:srgbClr val="000000"/>
                </a:solidFill>
                <a:latin typeface="Arial"/>
                <a:ea typeface="Arial"/>
                <a:cs typeface="Arial"/>
                <a:sym typeface="Arial"/>
              </a:rPr>
              <a:t>_top: </a:t>
            </a:r>
            <a:r>
              <a:rPr lang="es-ES" sz="1800" b="0" i="0" u="none" strike="noStrike" cap="none">
                <a:solidFill>
                  <a:srgbClr val="000000"/>
                </a:solidFill>
                <a:latin typeface="Arial"/>
                <a:ea typeface="Arial"/>
                <a:cs typeface="Arial"/>
                <a:sym typeface="Arial"/>
              </a:rPr>
              <a:t>el contenido se abre en el elemento cuyo nivel sea el más alto. </a:t>
            </a:r>
            <a:endParaRPr/>
          </a:p>
        </p:txBody>
      </p:sp>
      <p:sp>
        <p:nvSpPr>
          <p:cNvPr id="3" name="Rectángulo 2">
            <a:extLst>
              <a:ext uri="{FF2B5EF4-FFF2-40B4-BE49-F238E27FC236}">
                <a16:creationId xmlns:a16="http://schemas.microsoft.com/office/drawing/2014/main" id="{5F56646E-336A-D2DA-F770-78D3B9867B45}"/>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7"/>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3</a:t>
            </a:r>
            <a:r>
              <a:rPr lang="es-ES" sz="2800" b="1">
                <a:solidFill>
                  <a:srgbClr val="002E4C"/>
                </a:solidFill>
                <a:latin typeface="Open Sans ExtraBold"/>
                <a:ea typeface="Open Sans ExtraBold"/>
                <a:cs typeface="Open Sans ExtraBold"/>
                <a:sym typeface="Open Sans ExtraBold"/>
              </a:rPr>
              <a:t>. Enlaces. </a:t>
            </a:r>
            <a:r>
              <a:rPr lang="es-ES" sz="2800" b="1">
                <a:latin typeface="Open Sans ExtraBold"/>
                <a:ea typeface="Open Sans ExtraBold"/>
                <a:cs typeface="Open Sans ExtraBold"/>
                <a:sym typeface="Open Sans ExtraBold"/>
              </a:rPr>
              <a:t>Target</a:t>
            </a:r>
            <a:endParaRPr sz="2700"/>
          </a:p>
        </p:txBody>
      </p:sp>
      <p:pic>
        <p:nvPicPr>
          <p:cNvPr id="187" name="Google Shape;187;p17"/>
          <p:cNvPicPr preferRelativeResize="0"/>
          <p:nvPr/>
        </p:nvPicPr>
        <p:blipFill rotWithShape="1">
          <a:blip r:embed="rId3">
            <a:alphaModFix/>
          </a:blip>
          <a:srcRect/>
          <a:stretch/>
        </p:blipFill>
        <p:spPr>
          <a:xfrm>
            <a:off x="692876" y="964025"/>
            <a:ext cx="4863193" cy="1715412"/>
          </a:xfrm>
          <a:prstGeom prst="rect">
            <a:avLst/>
          </a:prstGeom>
          <a:noFill/>
          <a:ln>
            <a:noFill/>
          </a:ln>
        </p:spPr>
      </p:pic>
      <p:pic>
        <p:nvPicPr>
          <p:cNvPr id="188" name="Google Shape;188;p17"/>
          <p:cNvPicPr preferRelativeResize="0"/>
          <p:nvPr/>
        </p:nvPicPr>
        <p:blipFill rotWithShape="1">
          <a:blip r:embed="rId4">
            <a:alphaModFix/>
          </a:blip>
          <a:srcRect/>
          <a:stretch/>
        </p:blipFill>
        <p:spPr>
          <a:xfrm>
            <a:off x="692876" y="2573995"/>
            <a:ext cx="6789376" cy="1758456"/>
          </a:xfrm>
          <a:prstGeom prst="rect">
            <a:avLst/>
          </a:prstGeom>
          <a:noFill/>
          <a:ln>
            <a:noFill/>
          </a:ln>
        </p:spPr>
      </p:pic>
      <p:sp>
        <p:nvSpPr>
          <p:cNvPr id="3" name="Rectángulo 2">
            <a:extLst>
              <a:ext uri="{FF2B5EF4-FFF2-40B4-BE49-F238E27FC236}">
                <a16:creationId xmlns:a16="http://schemas.microsoft.com/office/drawing/2014/main" id="{0228202B-4AD8-C8BC-1077-2390C81BBAF0}"/>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18"/>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8"/>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8"/>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197" name="Google Shape;197;p18"/>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2" name="Picture 2" descr="ADA ITS - Instituto Tecnológico Superior ADA ITS">
            <a:extLst>
              <a:ext uri="{FF2B5EF4-FFF2-40B4-BE49-F238E27FC236}">
                <a16:creationId xmlns:a16="http://schemas.microsoft.com/office/drawing/2014/main" id="{70D8AA2C-765E-5D65-1444-FDC5C3B4D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solidFill>
                  <a:srgbClr val="002E4C"/>
                </a:solidFill>
                <a:latin typeface="Open Sans ExtraBold"/>
                <a:ea typeface="Open Sans ExtraBold"/>
                <a:cs typeface="Open Sans ExtraBold"/>
                <a:sym typeface="Open Sans ExtraBold"/>
              </a:rPr>
              <a:t>4. Listas</a:t>
            </a:r>
            <a:endParaRPr sz="2700"/>
          </a:p>
        </p:txBody>
      </p:sp>
      <p:sp>
        <p:nvSpPr>
          <p:cNvPr id="203" name="Google Shape;203;p19"/>
          <p:cNvSpPr txBox="1"/>
          <p:nvPr/>
        </p:nvSpPr>
        <p:spPr>
          <a:xfrm>
            <a:off x="642938" y="964025"/>
            <a:ext cx="8248005" cy="2893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Existen 3 tipos: </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Ordenadas &lt;ol&gt;</a:t>
            </a:r>
            <a:endParaRPr/>
          </a:p>
          <a:p>
            <a:pPr marL="285750" marR="0" lvl="0" indent="-28575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No ordenadas &lt;ul&gt;</a:t>
            </a:r>
            <a:endParaRPr/>
          </a:p>
          <a:p>
            <a:pPr marL="285750" marR="0" lvl="0" indent="-285750" algn="just"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Los elementos HTML que nos interesan se muestran dentro de las etiquetas que delimitan la lista en cuestión. Los elementos incluidos están delimitados por la etiqueta &lt;li&gt;. La única </a:t>
            </a:r>
            <a:r>
              <a:rPr lang="es-ES" sz="1400" b="1" i="0" u="none" strike="noStrike" cap="none">
                <a:solidFill>
                  <a:srgbClr val="000000"/>
                </a:solidFill>
                <a:latin typeface="Arial"/>
                <a:ea typeface="Arial"/>
                <a:cs typeface="Arial"/>
                <a:sym typeface="Arial"/>
              </a:rPr>
              <a:t>diferencia </a:t>
            </a:r>
            <a:r>
              <a:rPr lang="es-ES" sz="1400" b="0" i="0" u="none" strike="noStrike" cap="none">
                <a:solidFill>
                  <a:srgbClr val="000000"/>
                </a:solidFill>
                <a:latin typeface="Arial"/>
                <a:ea typeface="Arial"/>
                <a:cs typeface="Arial"/>
                <a:sym typeface="Arial"/>
              </a:rPr>
              <a:t>entre la lista ordenada y la desordenada es que, en la primera, los elementos se van enumerando, mientras que en la segunda se muestran con símbolos gráficos. </a:t>
            </a:r>
            <a:endParaRPr sz="14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285750" marR="0" lvl="0" indent="-171450" algn="just"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De definición &lt;dl&gt;. Buscar su descripción..</a:t>
            </a:r>
            <a:endParaRPr/>
          </a:p>
        </p:txBody>
      </p:sp>
      <p:sp>
        <p:nvSpPr>
          <p:cNvPr id="3" name="Rectángulo 2">
            <a:extLst>
              <a:ext uri="{FF2B5EF4-FFF2-40B4-BE49-F238E27FC236}">
                <a16:creationId xmlns:a16="http://schemas.microsoft.com/office/drawing/2014/main" id="{36D5FC56-6100-7480-2316-ACF3336A1AA1}"/>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p:nvPr/>
        </p:nvSpPr>
        <p:spPr>
          <a:xfrm>
            <a:off x="1452025" y="1129575"/>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cxnSp>
        <p:nvCxnSpPr>
          <p:cNvPr id="76" name="Google Shape;76;p2"/>
          <p:cNvCxnSpPr/>
          <p:nvPr/>
        </p:nvCxnSpPr>
        <p:spPr>
          <a:xfrm>
            <a:off x="994825" y="1116750"/>
            <a:ext cx="1368900" cy="7200"/>
          </a:xfrm>
          <a:prstGeom prst="straightConnector1">
            <a:avLst/>
          </a:prstGeom>
          <a:noFill/>
          <a:ln w="38100" cap="flat" cmpd="sng">
            <a:solidFill>
              <a:schemeClr val="accent5"/>
            </a:solidFill>
            <a:prstDash val="solid"/>
            <a:round/>
            <a:headEnd type="none" w="sm" len="sm"/>
            <a:tailEnd type="none" w="sm" len="sm"/>
          </a:ln>
        </p:spPr>
      </p:cxnSp>
      <p:pic>
        <p:nvPicPr>
          <p:cNvPr id="77" name="Google Shape;77;p2"/>
          <p:cNvPicPr preferRelativeResize="0"/>
          <p:nvPr/>
        </p:nvPicPr>
        <p:blipFill rotWithShape="1">
          <a:blip r:embed="rId3">
            <a:alphaModFix/>
          </a:blip>
          <a:srcRect l="-2302" r="56331"/>
          <a:stretch/>
        </p:blipFill>
        <p:spPr>
          <a:xfrm flipH="1">
            <a:off x="5810249" y="0"/>
            <a:ext cx="3509651" cy="4686025"/>
          </a:xfrm>
          <a:prstGeom prst="rect">
            <a:avLst/>
          </a:prstGeom>
          <a:noFill/>
          <a:ln>
            <a:noFill/>
          </a:ln>
        </p:spPr>
      </p:pic>
      <p:sp>
        <p:nvSpPr>
          <p:cNvPr id="78" name="Google Shape;78;p2"/>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 name="Picture 2" descr="ADA ITS - Instituto Tecnológico Superior ADA ITS">
            <a:extLst>
              <a:ext uri="{FF2B5EF4-FFF2-40B4-BE49-F238E27FC236}">
                <a16:creationId xmlns:a16="http://schemas.microsoft.com/office/drawing/2014/main" id="{42322C67-E2A2-777F-CC9C-B8647FB724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0"/>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solidFill>
                  <a:srgbClr val="002E4C"/>
                </a:solidFill>
                <a:latin typeface="Open Sans ExtraBold"/>
                <a:ea typeface="Open Sans ExtraBold"/>
                <a:cs typeface="Open Sans ExtraBold"/>
                <a:sym typeface="Open Sans ExtraBold"/>
              </a:rPr>
              <a:t>4. Listas encadenadas</a:t>
            </a:r>
            <a:endParaRPr sz="2700"/>
          </a:p>
        </p:txBody>
      </p:sp>
      <p:sp>
        <p:nvSpPr>
          <p:cNvPr id="209" name="Google Shape;209;p20"/>
          <p:cNvSpPr txBox="1"/>
          <p:nvPr/>
        </p:nvSpPr>
        <p:spPr>
          <a:xfrm>
            <a:off x="642938" y="964025"/>
            <a:ext cx="8248005" cy="92333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Podemos establecer cierta jerarquía en las listas anidándolas. Cuando se incluye una lista dentro de otra el navegador lo interpreta y la tabula.</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p:txBody>
      </p:sp>
      <p:pic>
        <p:nvPicPr>
          <p:cNvPr id="210" name="Google Shape;210;p20"/>
          <p:cNvPicPr preferRelativeResize="0"/>
          <p:nvPr/>
        </p:nvPicPr>
        <p:blipFill rotWithShape="1">
          <a:blip r:embed="rId3">
            <a:alphaModFix/>
          </a:blip>
          <a:srcRect/>
          <a:stretch/>
        </p:blipFill>
        <p:spPr>
          <a:xfrm>
            <a:off x="5238241" y="1887355"/>
            <a:ext cx="3609159" cy="2627946"/>
          </a:xfrm>
          <a:prstGeom prst="rect">
            <a:avLst/>
          </a:prstGeom>
          <a:noFill/>
          <a:ln>
            <a:noFill/>
          </a:ln>
        </p:spPr>
      </p:pic>
      <p:pic>
        <p:nvPicPr>
          <p:cNvPr id="211" name="Google Shape;211;p20"/>
          <p:cNvPicPr preferRelativeResize="0"/>
          <p:nvPr/>
        </p:nvPicPr>
        <p:blipFill rotWithShape="1">
          <a:blip r:embed="rId4">
            <a:alphaModFix/>
          </a:blip>
          <a:srcRect/>
          <a:stretch/>
        </p:blipFill>
        <p:spPr>
          <a:xfrm>
            <a:off x="795250" y="1779270"/>
            <a:ext cx="2827516" cy="2721814"/>
          </a:xfrm>
          <a:prstGeom prst="rect">
            <a:avLst/>
          </a:prstGeom>
          <a:noFill/>
          <a:ln>
            <a:noFill/>
          </a:ln>
        </p:spPr>
      </p:pic>
      <p:sp>
        <p:nvSpPr>
          <p:cNvPr id="3" name="Rectángulo 2">
            <a:extLst>
              <a:ext uri="{FF2B5EF4-FFF2-40B4-BE49-F238E27FC236}">
                <a16:creationId xmlns:a16="http://schemas.microsoft.com/office/drawing/2014/main" id="{59AFAF67-4936-B45D-B53D-8C5F6938DD08}"/>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1"/>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1"/>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1"/>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220" name="Google Shape;220;p21"/>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2" name="Picture 2" descr="ADA ITS - Instituto Tecnológico Superior ADA ITS">
            <a:extLst>
              <a:ext uri="{FF2B5EF4-FFF2-40B4-BE49-F238E27FC236}">
                <a16:creationId xmlns:a16="http://schemas.microsoft.com/office/drawing/2014/main" id="{F1B690A0-6B52-C03E-F7E3-F1FE85EFB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2"/>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solidFill>
                  <a:srgbClr val="002E4C"/>
                </a:solidFill>
                <a:latin typeface="Open Sans ExtraBold"/>
                <a:ea typeface="Open Sans ExtraBold"/>
                <a:cs typeface="Open Sans ExtraBold"/>
                <a:sym typeface="Open Sans ExtraBold"/>
              </a:rPr>
              <a:t>5. Contenido incrustado. Imágenes</a:t>
            </a:r>
            <a:endParaRPr sz="2700"/>
          </a:p>
        </p:txBody>
      </p:sp>
      <p:sp>
        <p:nvSpPr>
          <p:cNvPr id="226" name="Google Shape;226;p22"/>
          <p:cNvSpPr txBox="1"/>
          <p:nvPr/>
        </p:nvSpPr>
        <p:spPr>
          <a:xfrm>
            <a:off x="642938" y="964025"/>
            <a:ext cx="8248005" cy="246221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&lt;img&gt; </a:t>
            </a:r>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Atributos asociados: </a:t>
            </a:r>
            <a:endParaRPr/>
          </a:p>
          <a:p>
            <a:pPr marL="0" marR="0" lvl="0" indent="-88900" algn="just" rtl="0">
              <a:lnSpc>
                <a:spcPct val="100000"/>
              </a:lnSpc>
              <a:spcBef>
                <a:spcPts val="0"/>
              </a:spcBef>
              <a:spcAft>
                <a:spcPts val="0"/>
              </a:spcAft>
              <a:buClr>
                <a:srgbClr val="000000"/>
              </a:buClr>
              <a:buSzPts val="1400"/>
              <a:buFont typeface="Arial"/>
              <a:buChar char="•"/>
            </a:pPr>
            <a:r>
              <a:rPr lang="es-ES" sz="1400" b="1" i="0" u="none" strike="noStrike" cap="none">
                <a:solidFill>
                  <a:srgbClr val="000000"/>
                </a:solidFill>
                <a:latin typeface="Arial"/>
                <a:ea typeface="Arial"/>
                <a:cs typeface="Arial"/>
                <a:sym typeface="Arial"/>
              </a:rPr>
              <a:t>src: </a:t>
            </a:r>
            <a:r>
              <a:rPr lang="es-ES" sz="1400" b="0" i="0" u="none" strike="noStrike" cap="none">
                <a:solidFill>
                  <a:srgbClr val="000000"/>
                </a:solidFill>
                <a:latin typeface="Arial"/>
                <a:ea typeface="Arial"/>
                <a:cs typeface="Arial"/>
                <a:sym typeface="Arial"/>
              </a:rPr>
              <a:t>se indica dónde se encuentra el fichero externo. Puede tratarse de un fichero local o de una dirección web. </a:t>
            </a:r>
            <a:endParaRPr/>
          </a:p>
          <a:p>
            <a:pPr marL="0" marR="0" lvl="0" indent="-88900" algn="just" rtl="0">
              <a:lnSpc>
                <a:spcPct val="100000"/>
              </a:lnSpc>
              <a:spcBef>
                <a:spcPts val="0"/>
              </a:spcBef>
              <a:spcAft>
                <a:spcPts val="0"/>
              </a:spcAft>
              <a:buClr>
                <a:srgbClr val="000000"/>
              </a:buClr>
              <a:buSzPts val="1400"/>
              <a:buFont typeface="Arial"/>
              <a:buChar char="•"/>
            </a:pPr>
            <a:r>
              <a:rPr lang="es-ES" sz="1400" b="1" i="0" u="none" strike="noStrike" cap="none">
                <a:solidFill>
                  <a:srgbClr val="000000"/>
                </a:solidFill>
                <a:latin typeface="Arial"/>
                <a:ea typeface="Arial"/>
                <a:cs typeface="Arial"/>
                <a:sym typeface="Arial"/>
              </a:rPr>
              <a:t>alt: </a:t>
            </a:r>
            <a:r>
              <a:rPr lang="es-ES" sz="1400" b="0" i="0" u="none" strike="noStrike" cap="none">
                <a:solidFill>
                  <a:srgbClr val="000000"/>
                </a:solidFill>
                <a:latin typeface="Arial"/>
                <a:ea typeface="Arial"/>
                <a:cs typeface="Arial"/>
                <a:sym typeface="Arial"/>
              </a:rPr>
              <a:t>introduce texto alternativo cuando no se pueda mostrar la imagen en el navegador. </a:t>
            </a:r>
            <a:endParaRPr/>
          </a:p>
          <a:p>
            <a:pPr marL="0" marR="0" lvl="0" indent="-88900" algn="just" rtl="0">
              <a:lnSpc>
                <a:spcPct val="100000"/>
              </a:lnSpc>
              <a:spcBef>
                <a:spcPts val="0"/>
              </a:spcBef>
              <a:spcAft>
                <a:spcPts val="0"/>
              </a:spcAft>
              <a:buClr>
                <a:srgbClr val="000000"/>
              </a:buClr>
              <a:buSzPts val="1400"/>
              <a:buFont typeface="Arial"/>
              <a:buChar char="•"/>
            </a:pPr>
            <a:r>
              <a:rPr lang="es-ES" sz="1400" b="1" i="0" u="none" strike="noStrike" cap="none">
                <a:solidFill>
                  <a:srgbClr val="000000"/>
                </a:solidFill>
                <a:latin typeface="Arial"/>
                <a:ea typeface="Arial"/>
                <a:cs typeface="Arial"/>
                <a:sym typeface="Arial"/>
              </a:rPr>
              <a:t>title: </a:t>
            </a:r>
            <a:r>
              <a:rPr lang="es-ES" sz="1400" b="0" i="0" u="none" strike="noStrike" cap="none">
                <a:solidFill>
                  <a:srgbClr val="000000"/>
                </a:solidFill>
                <a:latin typeface="Arial"/>
                <a:ea typeface="Arial"/>
                <a:cs typeface="Arial"/>
                <a:sym typeface="Arial"/>
              </a:rPr>
              <a:t>título que le damos a la imagen para poder tener mejor accesibilidad. Se muestra cuando el ratón pasa </a:t>
            </a:r>
            <a:endParaRPr/>
          </a:p>
          <a:p>
            <a:pPr marL="0" marR="0" lvl="0" indent="-88900" algn="just"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por encima de la imagen. </a:t>
            </a:r>
            <a:endParaRPr/>
          </a:p>
          <a:p>
            <a:pPr marL="0" marR="0" lvl="0" indent="-88900" algn="just" rtl="0">
              <a:lnSpc>
                <a:spcPct val="100000"/>
              </a:lnSpc>
              <a:spcBef>
                <a:spcPts val="0"/>
              </a:spcBef>
              <a:spcAft>
                <a:spcPts val="0"/>
              </a:spcAft>
              <a:buClr>
                <a:srgbClr val="000000"/>
              </a:buClr>
              <a:buSzPts val="1400"/>
              <a:buFont typeface="Arial"/>
              <a:buChar char="•"/>
            </a:pPr>
            <a:r>
              <a:rPr lang="es-ES" sz="1400" b="1" i="0" u="none" strike="noStrike" cap="none">
                <a:solidFill>
                  <a:srgbClr val="000000"/>
                </a:solidFill>
                <a:latin typeface="Arial"/>
                <a:ea typeface="Arial"/>
                <a:cs typeface="Arial"/>
                <a:sym typeface="Arial"/>
              </a:rPr>
              <a:t>width y height: </a:t>
            </a:r>
            <a:r>
              <a:rPr lang="es-ES" sz="1400" b="0" i="0" u="none" strike="noStrike" cap="none">
                <a:solidFill>
                  <a:srgbClr val="000000"/>
                </a:solidFill>
                <a:latin typeface="Arial"/>
                <a:ea typeface="Arial"/>
                <a:cs typeface="Arial"/>
                <a:sym typeface="Arial"/>
              </a:rPr>
              <a:t>permite indicar el ancho y el alto de la imagen en píxeles. Si no indicamos ningún valor, la imagen se visualizará en su tamaño original.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 name="Rectángulo 2">
            <a:extLst>
              <a:ext uri="{FF2B5EF4-FFF2-40B4-BE49-F238E27FC236}">
                <a16:creationId xmlns:a16="http://schemas.microsoft.com/office/drawing/2014/main" id="{66C83A0B-5F8C-745B-1805-034179AE1255}"/>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3"/>
          <p:cNvSpPr txBox="1">
            <a:spLocks noGrp="1"/>
          </p:cNvSpPr>
          <p:nvPr>
            <p:ph type="title"/>
          </p:nvPr>
        </p:nvSpPr>
        <p:spPr>
          <a:xfrm>
            <a:off x="795250" y="384125"/>
            <a:ext cx="834875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solidFill>
                  <a:srgbClr val="002E4C"/>
                </a:solidFill>
                <a:latin typeface="Open Sans ExtraBold"/>
                <a:ea typeface="Open Sans ExtraBold"/>
                <a:cs typeface="Open Sans ExtraBold"/>
                <a:sym typeface="Open Sans ExtraBold"/>
              </a:rPr>
              <a:t>5. Contenido incrustado. Documentos HTML</a:t>
            </a:r>
            <a:endParaRPr sz="2700"/>
          </a:p>
        </p:txBody>
      </p:sp>
      <p:sp>
        <p:nvSpPr>
          <p:cNvPr id="232" name="Google Shape;232;p23"/>
          <p:cNvSpPr txBox="1"/>
          <p:nvPr/>
        </p:nvSpPr>
        <p:spPr>
          <a:xfrm>
            <a:off x="642938" y="964025"/>
            <a:ext cx="8248005" cy="95410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&lt;iframe&gt; </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incluir un documento HTML dentro de otro documento HTML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33" name="Google Shape;233;p23"/>
          <p:cNvPicPr preferRelativeResize="0"/>
          <p:nvPr/>
        </p:nvPicPr>
        <p:blipFill rotWithShape="1">
          <a:blip r:embed="rId3">
            <a:alphaModFix/>
          </a:blip>
          <a:srcRect/>
          <a:stretch/>
        </p:blipFill>
        <p:spPr>
          <a:xfrm>
            <a:off x="642938" y="2047595"/>
            <a:ext cx="4208961" cy="2292312"/>
          </a:xfrm>
          <a:prstGeom prst="rect">
            <a:avLst/>
          </a:prstGeom>
          <a:noFill/>
          <a:ln>
            <a:noFill/>
          </a:ln>
        </p:spPr>
      </p:pic>
      <p:pic>
        <p:nvPicPr>
          <p:cNvPr id="234" name="Google Shape;234;p23"/>
          <p:cNvPicPr preferRelativeResize="0"/>
          <p:nvPr/>
        </p:nvPicPr>
        <p:blipFill rotWithShape="1">
          <a:blip r:embed="rId4">
            <a:alphaModFix/>
          </a:blip>
          <a:srcRect/>
          <a:stretch/>
        </p:blipFill>
        <p:spPr>
          <a:xfrm>
            <a:off x="5591448" y="2047595"/>
            <a:ext cx="2272886" cy="2292313"/>
          </a:xfrm>
          <a:prstGeom prst="rect">
            <a:avLst/>
          </a:prstGeom>
          <a:noFill/>
          <a:ln>
            <a:noFill/>
          </a:ln>
        </p:spPr>
      </p:pic>
      <p:sp>
        <p:nvSpPr>
          <p:cNvPr id="3" name="Rectángulo 2">
            <a:extLst>
              <a:ext uri="{FF2B5EF4-FFF2-40B4-BE49-F238E27FC236}">
                <a16:creationId xmlns:a16="http://schemas.microsoft.com/office/drawing/2014/main" id="{9A22AC0F-7EE6-9422-EB7F-1E01C0947542}"/>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Google Shape;240;p24"/>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4"/>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4"/>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243" name="Google Shape;243;p24"/>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3" name="Picture 2" descr="ADA ITS - Instituto Tecnológico Superior ADA ITS">
            <a:extLst>
              <a:ext uri="{FF2B5EF4-FFF2-40B4-BE49-F238E27FC236}">
                <a16:creationId xmlns:a16="http://schemas.microsoft.com/office/drawing/2014/main" id="{8A11DFF5-7AB0-060E-10E3-FC96C51E5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5"/>
          <p:cNvSpPr txBox="1">
            <a:spLocks noGrp="1"/>
          </p:cNvSpPr>
          <p:nvPr>
            <p:ph type="title"/>
          </p:nvPr>
        </p:nvSpPr>
        <p:spPr>
          <a:xfrm>
            <a:off x="795250" y="384125"/>
            <a:ext cx="834875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6</a:t>
            </a:r>
            <a:r>
              <a:rPr lang="es-ES" sz="2800" b="1">
                <a:solidFill>
                  <a:srgbClr val="002E4C"/>
                </a:solidFill>
                <a:latin typeface="Open Sans ExtraBold"/>
                <a:ea typeface="Open Sans ExtraBold"/>
                <a:cs typeface="Open Sans ExtraBold"/>
                <a:sym typeface="Open Sans ExtraBold"/>
              </a:rPr>
              <a:t>. Caso práctico 1. “Plantilla trabajadores”</a:t>
            </a:r>
            <a:endParaRPr sz="2700"/>
          </a:p>
        </p:txBody>
      </p:sp>
      <p:sp>
        <p:nvSpPr>
          <p:cNvPr id="249" name="Google Shape;249;p25"/>
          <p:cNvSpPr txBox="1"/>
          <p:nvPr/>
        </p:nvSpPr>
        <p:spPr>
          <a:xfrm>
            <a:off x="642938" y="964025"/>
            <a:ext cx="8248005" cy="258532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Gloria ha terminado la plantilla de trabajadores que le encargó Alberto y se la ha mostrado, pero quiere mejorarla.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Le pide a Alberto que le deje un poco más de tiempo para revisar las etiquetas que estudió en el ciclo y que pueden mejorar el diseño. Concretamente, le comenta que quiere incluir: </a:t>
            </a:r>
            <a:endParaRPr sz="1400" b="0" i="0" u="none" strike="noStrike" cap="none">
              <a:solidFill>
                <a:srgbClr val="000000"/>
              </a:solidFill>
              <a:latin typeface="Arial"/>
              <a:ea typeface="Arial"/>
              <a:cs typeface="Arial"/>
              <a:sym typeface="Arial"/>
            </a:endParaRPr>
          </a:p>
          <a:p>
            <a:pPr marL="0" marR="0" lvl="0" indent="-11430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Más formato en el texto, como negritas, itálicas, marcado, etc. </a:t>
            </a:r>
            <a:endParaRPr/>
          </a:p>
          <a:p>
            <a:pPr marL="0" marR="0" lvl="0" indent="-11430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Listas. </a:t>
            </a:r>
            <a:endParaRPr/>
          </a:p>
          <a:p>
            <a:pPr marL="0" marR="0" lvl="0" indent="-11430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Un enlace a la página de la empresa que se abra en una nueva pestaña. </a:t>
            </a:r>
            <a:endParaRPr/>
          </a:p>
          <a:p>
            <a:pPr marL="0" marR="0" lvl="0" indent="-114300" algn="just"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Una imagen. </a:t>
            </a:r>
            <a:endParaRPr/>
          </a:p>
        </p:txBody>
      </p:sp>
      <p:sp>
        <p:nvSpPr>
          <p:cNvPr id="3" name="Rectángulo 2">
            <a:extLst>
              <a:ext uri="{FF2B5EF4-FFF2-40B4-BE49-F238E27FC236}">
                <a16:creationId xmlns:a16="http://schemas.microsoft.com/office/drawing/2014/main" id="{0169F756-977D-E789-8752-AD5D5141FF9E}"/>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6"/>
          <p:cNvSpPr txBox="1">
            <a:spLocks noGrp="1"/>
          </p:cNvSpPr>
          <p:nvPr>
            <p:ph type="title"/>
          </p:nvPr>
        </p:nvSpPr>
        <p:spPr>
          <a:xfrm>
            <a:off x="795250" y="384125"/>
            <a:ext cx="834875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6</a:t>
            </a:r>
            <a:r>
              <a:rPr lang="es-ES" sz="2800" b="1">
                <a:solidFill>
                  <a:srgbClr val="002E4C"/>
                </a:solidFill>
                <a:latin typeface="Open Sans ExtraBold"/>
                <a:ea typeface="Open Sans ExtraBold"/>
                <a:cs typeface="Open Sans ExtraBold"/>
                <a:sym typeface="Open Sans ExtraBold"/>
              </a:rPr>
              <a:t>. Caso práctico 2. Ampliación</a:t>
            </a:r>
            <a:endParaRPr sz="2700"/>
          </a:p>
        </p:txBody>
      </p:sp>
      <p:sp>
        <p:nvSpPr>
          <p:cNvPr id="255" name="Google Shape;255;p26"/>
          <p:cNvSpPr txBox="1"/>
          <p:nvPr/>
        </p:nvSpPr>
        <p:spPr>
          <a:xfrm>
            <a:off x="642938" y="964025"/>
            <a:ext cx="8248005" cy="23083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Alberto ve la plantilla creada por Gloria y le gusta mucho, pero le indica que quedaría perfecta con algunos detalles más. </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1800" b="1" i="0" u="none" strike="noStrike" cap="none">
                <a:solidFill>
                  <a:srgbClr val="000000"/>
                </a:solidFill>
                <a:latin typeface="Arial"/>
                <a:ea typeface="Arial"/>
                <a:cs typeface="Arial"/>
                <a:sym typeface="Arial"/>
              </a:rPr>
              <a:t>Nudo: </a:t>
            </a:r>
            <a:r>
              <a:rPr lang="es-ES" sz="1800" b="0" i="0" u="none" strike="noStrike" cap="none">
                <a:solidFill>
                  <a:srgbClr val="000000"/>
                </a:solidFill>
                <a:latin typeface="Arial"/>
                <a:ea typeface="Arial"/>
                <a:cs typeface="Arial"/>
                <a:sym typeface="Arial"/>
              </a:rPr>
              <a:t>le plantea a Gloria que incluya los siguientes elementos: </a:t>
            </a:r>
            <a:endParaRPr sz="2400" b="0" i="0" u="none" strike="noStrike" cap="none">
              <a:solidFill>
                <a:srgbClr val="000000"/>
              </a:solidFill>
              <a:latin typeface="Arial"/>
              <a:ea typeface="Arial"/>
              <a:cs typeface="Arial"/>
              <a:sym typeface="Arial"/>
            </a:endParaRPr>
          </a:p>
          <a:p>
            <a:pPr marL="0" marR="0" lvl="0" indent="-114300" algn="l"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Un enlace en la propia imagen, que abra la web de la empresa en la misma pestaña. </a:t>
            </a:r>
            <a:endParaRPr/>
          </a:p>
          <a:p>
            <a:pPr marL="0" marR="0" lvl="0" indent="-114300" algn="l"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Un pequeño menú al principio, que dirija hacia el apartado de «Datos personales» o a los «estudios». </a:t>
            </a:r>
            <a:endParaRPr/>
          </a:p>
          <a:p>
            <a:pPr marL="0" marR="0" lvl="0" indent="-114300" algn="l" rtl="0">
              <a:lnSpc>
                <a:spcPct val="100000"/>
              </a:lnSpc>
              <a:spcBef>
                <a:spcPts val="0"/>
              </a:spcBef>
              <a:spcAft>
                <a:spcPts val="0"/>
              </a:spcAft>
              <a:buClr>
                <a:srgbClr val="000000"/>
              </a:buClr>
              <a:buSzPts val="1800"/>
              <a:buFont typeface="Arial"/>
              <a:buChar char="•"/>
            </a:pPr>
            <a:r>
              <a:rPr lang="es-ES" sz="1800" b="0" i="0" u="none" strike="noStrike" cap="none">
                <a:solidFill>
                  <a:srgbClr val="000000"/>
                </a:solidFill>
                <a:latin typeface="Arial"/>
                <a:ea typeface="Arial"/>
                <a:cs typeface="Arial"/>
                <a:sym typeface="Arial"/>
              </a:rPr>
              <a:t>Un iframe donde se muestre la ubicación de la empresa </a:t>
            </a:r>
            <a:endParaRPr/>
          </a:p>
        </p:txBody>
      </p:sp>
      <p:sp>
        <p:nvSpPr>
          <p:cNvPr id="2" name="Rectángulo 1">
            <a:extLst>
              <a:ext uri="{FF2B5EF4-FFF2-40B4-BE49-F238E27FC236}">
                <a16:creationId xmlns:a16="http://schemas.microsoft.com/office/drawing/2014/main" id="{FFC0BB1D-2BA0-70C2-DCFB-30A652FB5FBB}"/>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3"/>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88" name="Google Shape;88;p3"/>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2" name="Picture 2" descr="ADA ITS - Instituto Tecnológico Superior ADA ITS">
            <a:extLst>
              <a:ext uri="{FF2B5EF4-FFF2-40B4-BE49-F238E27FC236}">
                <a16:creationId xmlns:a16="http://schemas.microsoft.com/office/drawing/2014/main" id="{3AF10C7D-E21F-F7EA-564B-1C9DB8BFB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4"/>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solidFill>
                  <a:srgbClr val="002E4C"/>
                </a:solidFill>
                <a:latin typeface="Open Sans ExtraBold"/>
                <a:ea typeface="Open Sans ExtraBold"/>
                <a:cs typeface="Open Sans ExtraBold"/>
                <a:sym typeface="Open Sans ExtraBold"/>
              </a:rPr>
              <a:t>Introducción y contextualización</a:t>
            </a:r>
            <a:br>
              <a:rPr lang="es-ES" sz="2800" b="1">
                <a:solidFill>
                  <a:srgbClr val="002E4C"/>
                </a:solidFill>
                <a:latin typeface="Open Sans ExtraBold"/>
                <a:ea typeface="Open Sans ExtraBold"/>
                <a:cs typeface="Open Sans ExtraBold"/>
                <a:sym typeface="Open Sans ExtraBold"/>
              </a:rPr>
            </a:br>
            <a:endParaRPr sz="2700"/>
          </a:p>
        </p:txBody>
      </p:sp>
      <p:sp>
        <p:nvSpPr>
          <p:cNvPr id="94" name="Google Shape;94;p4"/>
          <p:cNvSpPr txBox="1"/>
          <p:nvPr/>
        </p:nvSpPr>
        <p:spPr>
          <a:xfrm>
            <a:off x="881743" y="964025"/>
            <a:ext cx="7380514" cy="2062103"/>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Continuamos con las etiquetas que podemos incluir en el cuerpo del documento HTML. En este tema, vamos a trabajar en los </a:t>
            </a:r>
            <a:r>
              <a:rPr lang="es-ES" sz="1600" b="1" i="0" u="none" strike="noStrike" cap="none">
                <a:solidFill>
                  <a:srgbClr val="000000"/>
                </a:solidFill>
                <a:latin typeface="Arial"/>
                <a:ea typeface="Arial"/>
                <a:cs typeface="Arial"/>
                <a:sym typeface="Arial"/>
              </a:rPr>
              <a:t>formatos del texto, la inclusión de listas y cómo crear enlaces. </a:t>
            </a:r>
            <a:endParaRPr/>
          </a:p>
          <a:p>
            <a:pPr marL="0" marR="0" lvl="0" indent="0" algn="just"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El concepto de enlace es muy importante. Recordemos que HTML significa Hypertext Markup Language (lenguaje de marcas de hipertexto), lo que nos va a permitir crear </a:t>
            </a:r>
            <a:r>
              <a:rPr lang="es-ES" sz="1600" b="1" i="0" u="none" strike="noStrike" cap="none">
                <a:solidFill>
                  <a:srgbClr val="000000"/>
                </a:solidFill>
                <a:latin typeface="Arial"/>
                <a:ea typeface="Arial"/>
                <a:cs typeface="Arial"/>
                <a:sym typeface="Arial"/>
              </a:rPr>
              <a:t>relaciones (enlaces) </a:t>
            </a:r>
            <a:r>
              <a:rPr lang="es-ES" sz="1600" b="0" i="0" u="none" strike="noStrike" cap="none">
                <a:solidFill>
                  <a:srgbClr val="000000"/>
                </a:solidFill>
                <a:latin typeface="Arial"/>
                <a:ea typeface="Arial"/>
                <a:cs typeface="Arial"/>
                <a:sym typeface="Arial"/>
              </a:rPr>
              <a:t>entre documentos que existen en la web y así dotar de mayor contenido a nuestras páginas. </a:t>
            </a:r>
            <a:endParaRPr/>
          </a:p>
        </p:txBody>
      </p:sp>
      <p:sp>
        <p:nvSpPr>
          <p:cNvPr id="2" name="Rectángulo 1">
            <a:extLst>
              <a:ext uri="{FF2B5EF4-FFF2-40B4-BE49-F238E27FC236}">
                <a16:creationId xmlns:a16="http://schemas.microsoft.com/office/drawing/2014/main" id="{5554ED2E-B910-316F-0B83-4A5E4267C6A8}"/>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5"/>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s-ES" sz="3200" b="0" i="0" u="none" strike="noStrike" cap="none">
                <a:solidFill>
                  <a:srgbClr val="002E4C"/>
                </a:solidFill>
                <a:latin typeface="Open Sans ExtraBold"/>
                <a:ea typeface="Open Sans ExtraBold"/>
                <a:cs typeface="Open Sans ExtraBold"/>
                <a:sym typeface="Open Sans ExtraBold"/>
              </a:rPr>
              <a:t>Contenido</a:t>
            </a:r>
            <a:endParaRPr sz="3200" b="0" i="0" u="none" strike="noStrike" cap="none">
              <a:solidFill>
                <a:srgbClr val="002E4C"/>
              </a:solidFill>
              <a:latin typeface="Open Sans ExtraBold"/>
              <a:ea typeface="Open Sans ExtraBold"/>
              <a:cs typeface="Open Sans ExtraBold"/>
              <a:sym typeface="Open Sans ExtraBold"/>
            </a:endParaRPr>
          </a:p>
        </p:txBody>
      </p:sp>
      <p:sp>
        <p:nvSpPr>
          <p:cNvPr id="103" name="Google Shape;103;p5"/>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Introducción y contextualización</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Etiquetas de texto</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Enlaces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Listas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Contenidos incrustados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1. “Plantilla trabajadores”</a:t>
            </a:r>
            <a:endParaRPr/>
          </a:p>
          <a:p>
            <a:pPr marL="342900" marR="0" lvl="0" indent="-342900" algn="l" rtl="0">
              <a:lnSpc>
                <a:spcPct val="100000"/>
              </a:lnSpc>
              <a:spcBef>
                <a:spcPts val="0"/>
              </a:spcBef>
              <a:spcAft>
                <a:spcPts val="0"/>
              </a:spcAft>
              <a:buClr>
                <a:srgbClr val="000000"/>
              </a:buClr>
              <a:buSzPts val="1600"/>
              <a:buFont typeface="Arial"/>
              <a:buAutoNum type="arabicPeriod"/>
            </a:pPr>
            <a:r>
              <a:rPr lang="es-ES" sz="1600" b="1" i="0" u="none" strike="noStrike" cap="none">
                <a:solidFill>
                  <a:srgbClr val="002E4C"/>
                </a:solidFill>
                <a:latin typeface="Open Sans ExtraBold"/>
                <a:ea typeface="Open Sans ExtraBold"/>
                <a:cs typeface="Open Sans ExtraBold"/>
                <a:sym typeface="Open Sans ExtraBold"/>
              </a:rPr>
              <a:t>Caso práctico 2. “Última versión plantilla trabajadores”</a:t>
            </a:r>
            <a:endParaRPr/>
          </a:p>
          <a:p>
            <a:pPr marL="342900" marR="0" lvl="0" indent="-241300" algn="l" rtl="0">
              <a:lnSpc>
                <a:spcPct val="100000"/>
              </a:lnSpc>
              <a:spcBef>
                <a:spcPts val="0"/>
              </a:spcBef>
              <a:spcAft>
                <a:spcPts val="0"/>
              </a:spcAft>
              <a:buClr>
                <a:srgbClr val="000000"/>
              </a:buClr>
              <a:buSzPts val="1600"/>
              <a:buFont typeface="Arial"/>
              <a:buNone/>
            </a:pPr>
            <a:endParaRPr sz="1600" b="1" i="0" u="none" strike="noStrike" cap="none">
              <a:solidFill>
                <a:srgbClr val="002E4C"/>
              </a:solidFill>
              <a:latin typeface="Open Sans ExtraBold"/>
              <a:ea typeface="Open Sans ExtraBold"/>
              <a:cs typeface="Open Sans ExtraBold"/>
              <a:sym typeface="Open Sans ExtraBold"/>
            </a:endParaRPr>
          </a:p>
        </p:txBody>
      </p:sp>
      <p:pic>
        <p:nvPicPr>
          <p:cNvPr id="2" name="Picture 2" descr="ADA ITS - Instituto Tecnológico Superior ADA ITS">
            <a:extLst>
              <a:ext uri="{FF2B5EF4-FFF2-40B4-BE49-F238E27FC236}">
                <a16:creationId xmlns:a16="http://schemas.microsoft.com/office/drawing/2014/main" id="{8F129003-7758-9D07-8D6A-0E895DF08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1688" y="4628660"/>
            <a:ext cx="1688000" cy="514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Salto de línea</a:t>
            </a:r>
            <a:endParaRPr sz="2700"/>
          </a:p>
        </p:txBody>
      </p:sp>
      <p:sp>
        <p:nvSpPr>
          <p:cNvPr id="109" name="Google Shape;109;p6"/>
          <p:cNvSpPr txBox="1"/>
          <p:nvPr/>
        </p:nvSpPr>
        <p:spPr>
          <a:xfrm>
            <a:off x="1033643" y="1135031"/>
            <a:ext cx="60243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&lt;br&gt;</a:t>
            </a:r>
            <a:endParaRPr sz="1400" b="0" i="0" u="none" strike="noStrike" cap="none">
              <a:solidFill>
                <a:srgbClr val="000000"/>
              </a:solidFill>
              <a:latin typeface="Arial"/>
              <a:ea typeface="Arial"/>
              <a:cs typeface="Arial"/>
              <a:sym typeface="Arial"/>
            </a:endParaRPr>
          </a:p>
        </p:txBody>
      </p:sp>
      <p:pic>
        <p:nvPicPr>
          <p:cNvPr id="110" name="Google Shape;110;p6"/>
          <p:cNvPicPr preferRelativeResize="0"/>
          <p:nvPr/>
        </p:nvPicPr>
        <p:blipFill rotWithShape="1">
          <a:blip r:embed="rId3">
            <a:alphaModFix/>
          </a:blip>
          <a:srcRect/>
          <a:stretch/>
        </p:blipFill>
        <p:spPr>
          <a:xfrm>
            <a:off x="1819547" y="1135031"/>
            <a:ext cx="3318510" cy="1928404"/>
          </a:xfrm>
          <a:prstGeom prst="rect">
            <a:avLst/>
          </a:prstGeom>
          <a:noFill/>
          <a:ln>
            <a:noFill/>
          </a:ln>
        </p:spPr>
      </p:pic>
      <p:sp>
        <p:nvSpPr>
          <p:cNvPr id="2" name="Rectángulo 1">
            <a:extLst>
              <a:ext uri="{FF2B5EF4-FFF2-40B4-BE49-F238E27FC236}">
                <a16:creationId xmlns:a16="http://schemas.microsoft.com/office/drawing/2014/main" id="{96608646-9E84-4120-8C54-F59C2506DCAC}"/>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Otros significados</a:t>
            </a:r>
            <a:endParaRPr sz="2700"/>
          </a:p>
        </p:txBody>
      </p:sp>
      <p:sp>
        <p:nvSpPr>
          <p:cNvPr id="116" name="Google Shape;116;p7"/>
          <p:cNvSpPr txBox="1"/>
          <p:nvPr/>
        </p:nvSpPr>
        <p:spPr>
          <a:xfrm>
            <a:off x="1033643" y="1135031"/>
            <a:ext cx="3869283"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&lt;span&gt;</a:t>
            </a:r>
            <a:endParaRPr/>
          </a:p>
          <a:p>
            <a:pPr marL="0" marR="0" lvl="0" indent="-76200" algn="just" rtl="0">
              <a:lnSpc>
                <a:spcPct val="100000"/>
              </a:lnSpc>
              <a:spcBef>
                <a:spcPts val="0"/>
              </a:spcBef>
              <a:spcAft>
                <a:spcPts val="0"/>
              </a:spcAft>
              <a:buClr>
                <a:srgbClr val="000000"/>
              </a:buClr>
              <a:buSzPts val="1200"/>
              <a:buFont typeface="Arial"/>
              <a:buChar char="•"/>
            </a:pPr>
            <a:r>
              <a:rPr lang="es-ES" sz="1200" b="0" i="0" u="none" strike="noStrike" cap="none">
                <a:solidFill>
                  <a:srgbClr val="000000"/>
                </a:solidFill>
                <a:latin typeface="Arial"/>
                <a:ea typeface="Arial"/>
                <a:cs typeface="Arial"/>
                <a:sym typeface="Arial"/>
              </a:rPr>
              <a:t>no tiene un significado definido y se usa cuando no existe ninguna etiqueta adecuada. Se le suele  asociar una clase en CSS para modificar su aspecto. Lo veremos en el apartado de CSS. </a:t>
            </a:r>
            <a:endParaRPr/>
          </a:p>
          <a:p>
            <a:pPr marL="0" marR="0" lvl="0" indent="0" algn="just"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117" name="Google Shape;117;p7"/>
          <p:cNvPicPr preferRelativeResize="0"/>
          <p:nvPr/>
        </p:nvPicPr>
        <p:blipFill rotWithShape="1">
          <a:blip r:embed="rId3">
            <a:alphaModFix/>
          </a:blip>
          <a:srcRect/>
          <a:stretch/>
        </p:blipFill>
        <p:spPr>
          <a:xfrm>
            <a:off x="4902926" y="1135031"/>
            <a:ext cx="3427756" cy="2336800"/>
          </a:xfrm>
          <a:prstGeom prst="rect">
            <a:avLst/>
          </a:prstGeom>
          <a:noFill/>
          <a:ln>
            <a:noFill/>
          </a:ln>
        </p:spPr>
      </p:pic>
      <p:pic>
        <p:nvPicPr>
          <p:cNvPr id="118" name="Google Shape;118;p7"/>
          <p:cNvPicPr preferRelativeResize="0"/>
          <p:nvPr/>
        </p:nvPicPr>
        <p:blipFill rotWithShape="1">
          <a:blip r:embed="rId4">
            <a:alphaModFix/>
          </a:blip>
          <a:srcRect/>
          <a:stretch/>
        </p:blipFill>
        <p:spPr>
          <a:xfrm>
            <a:off x="966651" y="2911022"/>
            <a:ext cx="4354830" cy="1661201"/>
          </a:xfrm>
          <a:prstGeom prst="rect">
            <a:avLst/>
          </a:prstGeom>
          <a:noFill/>
          <a:ln>
            <a:noFill/>
          </a:ln>
        </p:spPr>
      </p:pic>
      <p:sp>
        <p:nvSpPr>
          <p:cNvPr id="2" name="Rectángulo 1">
            <a:extLst>
              <a:ext uri="{FF2B5EF4-FFF2-40B4-BE49-F238E27FC236}">
                <a16:creationId xmlns:a16="http://schemas.microsoft.com/office/drawing/2014/main" id="{EA811178-55FD-0B61-BD94-A284978C0C46}"/>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Énfasis, importante</a:t>
            </a:r>
            <a:endParaRPr sz="2700"/>
          </a:p>
        </p:txBody>
      </p:sp>
      <p:sp>
        <p:nvSpPr>
          <p:cNvPr id="124" name="Google Shape;124;p8"/>
          <p:cNvSpPr txBox="1"/>
          <p:nvPr/>
        </p:nvSpPr>
        <p:spPr>
          <a:xfrm>
            <a:off x="408803" y="812814"/>
            <a:ext cx="8630194"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&lt;em&gt;</a:t>
            </a:r>
            <a:endParaRPr/>
          </a:p>
          <a:p>
            <a:pPr marL="0" marR="0" lvl="0" indent="-76200" algn="l" rtl="0">
              <a:lnSpc>
                <a:spcPct val="100000"/>
              </a:lnSpc>
              <a:spcBef>
                <a:spcPts val="0"/>
              </a:spcBef>
              <a:spcAft>
                <a:spcPts val="0"/>
              </a:spcAft>
              <a:buClr>
                <a:srgbClr val="000000"/>
              </a:buClr>
              <a:buSzPts val="1200"/>
              <a:buFont typeface="Arial"/>
              <a:buChar char="•"/>
            </a:pPr>
            <a:r>
              <a:rPr lang="es-ES" sz="1200" b="0" i="0" u="none" strike="noStrike" cap="none">
                <a:solidFill>
                  <a:srgbClr val="000000"/>
                </a:solidFill>
                <a:latin typeface="Arial"/>
                <a:ea typeface="Arial"/>
                <a:cs typeface="Arial"/>
                <a:sym typeface="Arial"/>
              </a:rPr>
              <a:t> Enfatizar partes del texto. El estilo por defecto de los navegadores suele mostrar este texto en cursiva </a:t>
            </a:r>
            <a:endParaRPr/>
          </a:p>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&lt;strong&gt;</a:t>
            </a:r>
            <a:endParaRPr/>
          </a:p>
          <a:p>
            <a:pPr marL="0" marR="0" lvl="0" indent="-76200" algn="l" rtl="0">
              <a:lnSpc>
                <a:spcPct val="100000"/>
              </a:lnSpc>
              <a:spcBef>
                <a:spcPts val="0"/>
              </a:spcBef>
              <a:spcAft>
                <a:spcPts val="0"/>
              </a:spcAft>
              <a:buClr>
                <a:srgbClr val="000000"/>
              </a:buClr>
              <a:buSzPts val="1200"/>
              <a:buFont typeface="Arial"/>
              <a:buChar char="•"/>
            </a:pPr>
            <a:r>
              <a:rPr lang="es-ES" sz="1200" b="0" i="0" u="none" strike="noStrike" cap="none">
                <a:solidFill>
                  <a:srgbClr val="000000"/>
                </a:solidFill>
                <a:latin typeface="Arial"/>
                <a:ea typeface="Arial"/>
                <a:cs typeface="Arial"/>
                <a:sym typeface="Arial"/>
              </a:rPr>
              <a:t> El texto es importante y que lo quiero destacar con respecto al resto del párrafo.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&lt;sub&gt; / &lt;sup&gt;</a:t>
            </a:r>
            <a:br>
              <a:rPr lang="es-ES" sz="1200" b="0" i="0" u="none" strike="noStrike" cap="none">
                <a:solidFill>
                  <a:srgbClr val="000000"/>
                </a:solidFill>
                <a:latin typeface="Arial"/>
                <a:ea typeface="Arial"/>
                <a:cs typeface="Arial"/>
                <a:sym typeface="Arial"/>
              </a:rPr>
            </a:br>
            <a:r>
              <a:rPr lang="es-ES" sz="1200" b="0" i="0" u="none" strike="noStrike" cap="none">
                <a:solidFill>
                  <a:srgbClr val="000000"/>
                </a:solidFill>
                <a:latin typeface="Arial"/>
                <a:ea typeface="Arial"/>
                <a:cs typeface="Arial"/>
                <a:sym typeface="Arial"/>
              </a:rPr>
              <a:t>• Identificar texto en subíndice y en superíndice, respectivamente. </a:t>
            </a:r>
            <a:endParaRPr/>
          </a:p>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&lt;b&gt;</a:t>
            </a:r>
            <a:endParaRPr/>
          </a:p>
          <a:p>
            <a:pPr marL="0" marR="0" lvl="0" indent="0" algn="l" rtl="0">
              <a:lnSpc>
                <a:spcPct val="100000"/>
              </a:lnSpc>
              <a:spcBef>
                <a:spcPts val="0"/>
              </a:spcBef>
              <a:spcAft>
                <a:spcPts val="0"/>
              </a:spcAft>
              <a:buNone/>
            </a:pPr>
            <a:r>
              <a:rPr lang="es-ES" sz="1200" b="0" i="0" u="none" strike="noStrike" cap="none">
                <a:solidFill>
                  <a:srgbClr val="000000"/>
                </a:solidFill>
                <a:latin typeface="Arial"/>
                <a:ea typeface="Arial"/>
                <a:cs typeface="Arial"/>
                <a:sym typeface="Arial"/>
              </a:rPr>
              <a:t>para identificar cierto texto con el que queramos destacar algo. Se suele mostrar en negrita. A diferencia de la etiqueta strong, esta etiqueta no tiene significado semántico. Aunque se destaque, no implica que sea importante. En el caso de la etiqueta strong si identificamos que el contenido es de importancia </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2" name="Rectángulo 1">
            <a:extLst>
              <a:ext uri="{FF2B5EF4-FFF2-40B4-BE49-F238E27FC236}">
                <a16:creationId xmlns:a16="http://schemas.microsoft.com/office/drawing/2014/main" id="{8A84B0E5-EEC2-A975-295B-E2D06EFF7E4C}"/>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700"/>
              <a:buNone/>
            </a:pPr>
            <a:r>
              <a:rPr lang="es-ES" sz="2800" b="1">
                <a:latin typeface="Open Sans ExtraBold"/>
                <a:ea typeface="Open Sans ExtraBold"/>
                <a:cs typeface="Open Sans ExtraBold"/>
                <a:sym typeface="Open Sans ExtraBold"/>
              </a:rPr>
              <a:t>2</a:t>
            </a:r>
            <a:r>
              <a:rPr lang="es-ES" sz="2800" b="1">
                <a:solidFill>
                  <a:srgbClr val="002E4C"/>
                </a:solidFill>
                <a:latin typeface="Open Sans ExtraBold"/>
                <a:ea typeface="Open Sans ExtraBold"/>
                <a:cs typeface="Open Sans ExtraBold"/>
                <a:sym typeface="Open Sans ExtraBold"/>
              </a:rPr>
              <a:t>. Etiquetas de texto. Tachado</a:t>
            </a:r>
            <a:endParaRPr sz="2700"/>
          </a:p>
        </p:txBody>
      </p:sp>
      <p:sp>
        <p:nvSpPr>
          <p:cNvPr id="130" name="Google Shape;130;p9"/>
          <p:cNvSpPr txBox="1"/>
          <p:nvPr/>
        </p:nvSpPr>
        <p:spPr>
          <a:xfrm>
            <a:off x="408803" y="812814"/>
            <a:ext cx="8630194"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&lt;s&gt;</a:t>
            </a:r>
            <a:endParaRPr/>
          </a:p>
          <a:p>
            <a:pPr marL="0" marR="0" lvl="0" indent="-88900" algn="l"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 Tachamos partes del texto. </a:t>
            </a:r>
            <a:endParaRPr/>
          </a:p>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 &lt;i&gt;</a:t>
            </a:r>
            <a:endParaRPr/>
          </a:p>
          <a:p>
            <a:pPr marL="0" marR="0" lvl="0" indent="-88900" algn="l" rtl="0">
              <a:lnSpc>
                <a:spcPct val="100000"/>
              </a:lnSpc>
              <a:spcBef>
                <a:spcPts val="0"/>
              </a:spcBef>
              <a:spcAft>
                <a:spcPts val="0"/>
              </a:spcAft>
              <a:buClr>
                <a:srgbClr val="000000"/>
              </a:buClr>
              <a:buSzPts val="1400"/>
              <a:buFont typeface="Arial"/>
              <a:buChar char="•"/>
            </a:pPr>
            <a:r>
              <a:rPr lang="es-ES" sz="1400" b="0" i="0" u="none" strike="noStrike" cap="none">
                <a:solidFill>
                  <a:srgbClr val="000000"/>
                </a:solidFill>
                <a:latin typeface="Arial"/>
                <a:ea typeface="Arial"/>
                <a:cs typeface="Arial"/>
                <a:sym typeface="Arial"/>
              </a:rPr>
              <a:t> Se utiliza para resaltar texto que tiene un significado especial. El navegador lo suele mostrar en cursiva.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1" name="Google Shape;131;p9"/>
          <p:cNvPicPr preferRelativeResize="0"/>
          <p:nvPr/>
        </p:nvPicPr>
        <p:blipFill rotWithShape="1">
          <a:blip r:embed="rId3">
            <a:alphaModFix/>
          </a:blip>
          <a:srcRect/>
          <a:stretch/>
        </p:blipFill>
        <p:spPr>
          <a:xfrm>
            <a:off x="795250" y="2306090"/>
            <a:ext cx="6653349" cy="2024596"/>
          </a:xfrm>
          <a:prstGeom prst="rect">
            <a:avLst/>
          </a:prstGeom>
          <a:noFill/>
          <a:ln>
            <a:noFill/>
          </a:ln>
        </p:spPr>
      </p:pic>
      <p:sp>
        <p:nvSpPr>
          <p:cNvPr id="2" name="Rectángulo 1">
            <a:extLst>
              <a:ext uri="{FF2B5EF4-FFF2-40B4-BE49-F238E27FC236}">
                <a16:creationId xmlns:a16="http://schemas.microsoft.com/office/drawing/2014/main" id="{87F356A5-4FE4-E337-8E43-59A68AC5C5B8}"/>
              </a:ext>
            </a:extLst>
          </p:cNvPr>
          <p:cNvSpPr/>
          <p:nvPr/>
        </p:nvSpPr>
        <p:spPr>
          <a:xfrm>
            <a:off x="7981507" y="4706679"/>
            <a:ext cx="559981" cy="436821"/>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2E4C"/>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1400</Words>
  <Application>Microsoft Office PowerPoint</Application>
  <PresentationFormat>Presentación en pantalla (16:9)</PresentationFormat>
  <Paragraphs>145</Paragraphs>
  <Slides>26</Slides>
  <Notes>26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Open Sans ExtraBold</vt:lpstr>
      <vt:lpstr>Arial</vt:lpstr>
      <vt:lpstr>Open Sans</vt:lpstr>
      <vt:lpstr>Simple Light</vt:lpstr>
      <vt:lpstr>Presentación de PowerPoint</vt:lpstr>
      <vt:lpstr>Presentación de PowerPoint</vt:lpstr>
      <vt:lpstr>Presentación de PowerPoint</vt:lpstr>
      <vt:lpstr>Introducción y contextualización </vt:lpstr>
      <vt:lpstr>Presentación de PowerPoint</vt:lpstr>
      <vt:lpstr>2. Etiquetas de texto. Salto de línea</vt:lpstr>
      <vt:lpstr>2. Etiquetas de texto. Otros significados</vt:lpstr>
      <vt:lpstr>2. Etiquetas de texto. Énfasis, importante</vt:lpstr>
      <vt:lpstr>2. Etiquetas de texto. Tachado</vt:lpstr>
      <vt:lpstr>2. Etiquetas de texto. Comentario</vt:lpstr>
      <vt:lpstr>2. Etiquetas de texto. Resaltado</vt:lpstr>
      <vt:lpstr>2. Etiquetas de texto. Resaltado</vt:lpstr>
      <vt:lpstr>Presentación de PowerPoint</vt:lpstr>
      <vt:lpstr>3. Enlaces</vt:lpstr>
      <vt:lpstr>3. Enlaces. (Destinos)</vt:lpstr>
      <vt:lpstr>3. Enlaces. Target</vt:lpstr>
      <vt:lpstr>3. Enlaces. Target</vt:lpstr>
      <vt:lpstr>Presentación de PowerPoint</vt:lpstr>
      <vt:lpstr>4. Listas</vt:lpstr>
      <vt:lpstr>4. Listas encadenadas</vt:lpstr>
      <vt:lpstr>Presentación de PowerPoint</vt:lpstr>
      <vt:lpstr>5. Contenido incrustado. Imágenes</vt:lpstr>
      <vt:lpstr>5. Contenido incrustado. Documentos HTML</vt:lpstr>
      <vt:lpstr>Presentación de PowerPoint</vt:lpstr>
      <vt:lpstr>6. Caso práctico 1. “Plantilla trabajadores”</vt:lpstr>
      <vt:lpstr>6. Caso práctico 2. Ampliación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jesus doña</cp:lastModifiedBy>
  <cp:revision>1</cp:revision>
  <dcterms:modified xsi:type="dcterms:W3CDTF">2022-10-20T10:43:23Z</dcterms:modified>
</cp:coreProperties>
</file>